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65" r:id="rId2"/>
    <p:sldId id="256" r:id="rId3"/>
    <p:sldId id="266" r:id="rId4"/>
    <p:sldId id="257" r:id="rId5"/>
    <p:sldId id="259" r:id="rId6"/>
    <p:sldId id="258" r:id="rId7"/>
    <p:sldId id="260" r:id="rId8"/>
    <p:sldId id="261" r:id="rId9"/>
    <p:sldId id="262" r:id="rId10"/>
    <p:sldId id="263"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47495" autoAdjust="0"/>
  </p:normalViewPr>
  <p:slideViewPr>
    <p:cSldViewPr>
      <p:cViewPr varScale="1">
        <p:scale>
          <a:sx n="41" d="100"/>
          <a:sy n="41" d="100"/>
        </p:scale>
        <p:origin x="-2808"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53FB3D-B629-4214-BD04-C72F69815608}" type="datetimeFigureOut">
              <a:rPr lang="en-US" smtClean="0"/>
              <a:t>1/8/2014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243450-9F83-4FFF-94B1-652E462CEA21}" type="slidenum">
              <a:rPr lang="en-US" smtClean="0"/>
              <a:t>‹#›</a:t>
            </a:fld>
            <a:endParaRPr lang="en-US"/>
          </a:p>
        </p:txBody>
      </p:sp>
    </p:spTree>
    <p:extLst>
      <p:ext uri="{BB962C8B-B14F-4D97-AF65-F5344CB8AC3E}">
        <p14:creationId xmlns:p14="http://schemas.microsoft.com/office/powerpoint/2010/main" val="18618744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Denise</a:t>
            </a:r>
            <a:endParaRPr lang="en-US" dirty="0"/>
          </a:p>
        </p:txBody>
      </p:sp>
      <p:sp>
        <p:nvSpPr>
          <p:cNvPr id="4" name="Slide Number Placeholder 3"/>
          <p:cNvSpPr>
            <a:spLocks noGrp="1"/>
          </p:cNvSpPr>
          <p:nvPr>
            <p:ph type="sldNum" sz="quarter" idx="10"/>
          </p:nvPr>
        </p:nvSpPr>
        <p:spPr/>
        <p:txBody>
          <a:bodyPr/>
          <a:lstStyle/>
          <a:p>
            <a:fld id="{B0243450-9F83-4FFF-94B1-652E462CEA21}" type="slidenum">
              <a:rPr lang="en-US" smtClean="0"/>
              <a:t>1</a:t>
            </a:fld>
            <a:endParaRPr lang="en-US"/>
          </a:p>
        </p:txBody>
      </p:sp>
    </p:spTree>
    <p:extLst>
      <p:ext uri="{BB962C8B-B14F-4D97-AF65-F5344CB8AC3E}">
        <p14:creationId xmlns:p14="http://schemas.microsoft.com/office/powerpoint/2010/main" val="1457359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Susan</a:t>
            </a:r>
          </a:p>
          <a:p>
            <a:r>
              <a:rPr lang="en-US" dirty="0" smtClean="0"/>
              <a:t>Important piece</a:t>
            </a:r>
            <a:r>
              <a:rPr lang="en-US" baseline="0" dirty="0" smtClean="0"/>
              <a:t> is getting input not telling them what to do.  We can type up their thoughts on a document to email to Jim.</a:t>
            </a:r>
            <a:endParaRPr lang="en-US" dirty="0"/>
          </a:p>
        </p:txBody>
      </p:sp>
      <p:sp>
        <p:nvSpPr>
          <p:cNvPr id="4" name="Slide Number Placeholder 3"/>
          <p:cNvSpPr>
            <a:spLocks noGrp="1"/>
          </p:cNvSpPr>
          <p:nvPr>
            <p:ph type="sldNum" sz="quarter" idx="10"/>
          </p:nvPr>
        </p:nvSpPr>
        <p:spPr/>
        <p:txBody>
          <a:bodyPr/>
          <a:lstStyle/>
          <a:p>
            <a:fld id="{B0243450-9F83-4FFF-94B1-652E462CEA21}" type="slidenum">
              <a:rPr lang="en-US" smtClean="0"/>
              <a:t>10</a:t>
            </a:fld>
            <a:endParaRPr lang="en-US"/>
          </a:p>
        </p:txBody>
      </p:sp>
    </p:spTree>
    <p:extLst>
      <p:ext uri="{BB962C8B-B14F-4D97-AF65-F5344CB8AC3E}">
        <p14:creationId xmlns:p14="http://schemas.microsoft.com/office/powerpoint/2010/main" val="10480471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Susan</a:t>
            </a:r>
            <a:endParaRPr lang="en-US" dirty="0"/>
          </a:p>
        </p:txBody>
      </p:sp>
      <p:sp>
        <p:nvSpPr>
          <p:cNvPr id="4" name="Slide Number Placeholder 3"/>
          <p:cNvSpPr>
            <a:spLocks noGrp="1"/>
          </p:cNvSpPr>
          <p:nvPr>
            <p:ph type="sldNum" sz="quarter" idx="10"/>
          </p:nvPr>
        </p:nvSpPr>
        <p:spPr/>
        <p:txBody>
          <a:bodyPr/>
          <a:lstStyle/>
          <a:p>
            <a:fld id="{B0243450-9F83-4FFF-94B1-652E462CEA21}" type="slidenum">
              <a:rPr lang="en-US" smtClean="0"/>
              <a:t>11</a:t>
            </a:fld>
            <a:endParaRPr lang="en-US"/>
          </a:p>
        </p:txBody>
      </p:sp>
    </p:spTree>
    <p:extLst>
      <p:ext uri="{BB962C8B-B14F-4D97-AF65-F5344CB8AC3E}">
        <p14:creationId xmlns:p14="http://schemas.microsoft.com/office/powerpoint/2010/main" val="805816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Denise – introduce yourself and what you do</a:t>
            </a:r>
            <a:r>
              <a:rPr lang="en-US" baseline="0" dirty="0" smtClean="0"/>
              <a:t> and your prof resolution</a:t>
            </a:r>
            <a:endParaRPr lang="en-US" dirty="0"/>
          </a:p>
        </p:txBody>
      </p:sp>
      <p:sp>
        <p:nvSpPr>
          <p:cNvPr id="4" name="Slide Number Placeholder 3"/>
          <p:cNvSpPr>
            <a:spLocks noGrp="1"/>
          </p:cNvSpPr>
          <p:nvPr>
            <p:ph type="sldNum" sz="quarter" idx="10"/>
          </p:nvPr>
        </p:nvSpPr>
        <p:spPr/>
        <p:txBody>
          <a:bodyPr/>
          <a:lstStyle/>
          <a:p>
            <a:fld id="{B0243450-9F83-4FFF-94B1-652E462CEA21}" type="slidenum">
              <a:rPr lang="en-US" smtClean="0"/>
              <a:t>2</a:t>
            </a:fld>
            <a:endParaRPr lang="en-US"/>
          </a:p>
        </p:txBody>
      </p:sp>
    </p:spTree>
    <p:extLst>
      <p:ext uri="{BB962C8B-B14F-4D97-AF65-F5344CB8AC3E}">
        <p14:creationId xmlns:p14="http://schemas.microsoft.com/office/powerpoint/2010/main" val="3995814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purpose</a:t>
            </a:r>
            <a:endParaRPr lang="en-US" dirty="0"/>
          </a:p>
        </p:txBody>
      </p:sp>
      <p:sp>
        <p:nvSpPr>
          <p:cNvPr id="4" name="Slide Number Placeholder 3"/>
          <p:cNvSpPr>
            <a:spLocks noGrp="1"/>
          </p:cNvSpPr>
          <p:nvPr>
            <p:ph type="sldNum" sz="quarter" idx="10"/>
          </p:nvPr>
        </p:nvSpPr>
        <p:spPr/>
        <p:txBody>
          <a:bodyPr/>
          <a:lstStyle/>
          <a:p>
            <a:fld id="{B0243450-9F83-4FFF-94B1-652E462CEA21}" type="slidenum">
              <a:rPr lang="en-US" smtClean="0"/>
              <a:t>3</a:t>
            </a:fld>
            <a:endParaRPr lang="en-US"/>
          </a:p>
        </p:txBody>
      </p:sp>
    </p:spTree>
    <p:extLst>
      <p:ext uri="{BB962C8B-B14F-4D97-AF65-F5344CB8AC3E}">
        <p14:creationId xmlns:p14="http://schemas.microsoft.com/office/powerpoint/2010/main" val="4635111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Denise</a:t>
            </a:r>
          </a:p>
          <a:p>
            <a:r>
              <a:rPr lang="en-US" dirty="0" smtClean="0"/>
              <a:t>Get into 4</a:t>
            </a:r>
            <a:r>
              <a:rPr lang="en-US" baseline="0" dirty="0" smtClean="0"/>
              <a:t> groups with an administrator in each.  </a:t>
            </a:r>
          </a:p>
          <a:p>
            <a:pPr marL="228600" indent="-228600">
              <a:buAutoNum type="arabicPeriod"/>
            </a:pPr>
            <a:r>
              <a:rPr lang="en-US" baseline="0" dirty="0" smtClean="0"/>
              <a:t>Why do we need an instructional framework?</a:t>
            </a:r>
          </a:p>
          <a:p>
            <a:pPr marL="228600" indent="-228600">
              <a:buAutoNum type="arabicPeriod"/>
            </a:pPr>
            <a:r>
              <a:rPr lang="en-US" baseline="0" dirty="0" smtClean="0"/>
              <a:t>Why do we need common language of instruction?</a:t>
            </a:r>
          </a:p>
          <a:p>
            <a:pPr marL="228600" indent="-228600">
              <a:buAutoNum type="arabicPeriod"/>
            </a:pPr>
            <a:r>
              <a:rPr lang="en-US" baseline="0" dirty="0" smtClean="0"/>
              <a:t>Why do we need to improve instruction?</a:t>
            </a:r>
          </a:p>
          <a:p>
            <a:pPr marL="228600" indent="-228600">
              <a:buAutoNum type="arabicPeriod"/>
            </a:pPr>
            <a:r>
              <a:rPr lang="en-US" baseline="0" dirty="0" smtClean="0"/>
              <a:t>To improve student learning</a:t>
            </a:r>
          </a:p>
          <a:p>
            <a:pPr marL="228600" indent="-228600">
              <a:buAutoNum type="arabicPeriod"/>
            </a:pPr>
            <a:endParaRPr lang="en-US" baseline="0" dirty="0" smtClean="0"/>
          </a:p>
          <a:p>
            <a:pPr marL="0" indent="0">
              <a:buNone/>
            </a:pPr>
            <a:endParaRPr lang="en-US" dirty="0"/>
          </a:p>
        </p:txBody>
      </p:sp>
      <p:sp>
        <p:nvSpPr>
          <p:cNvPr id="4" name="Slide Number Placeholder 3"/>
          <p:cNvSpPr>
            <a:spLocks noGrp="1"/>
          </p:cNvSpPr>
          <p:nvPr>
            <p:ph type="sldNum" sz="quarter" idx="10"/>
          </p:nvPr>
        </p:nvSpPr>
        <p:spPr/>
        <p:txBody>
          <a:bodyPr/>
          <a:lstStyle/>
          <a:p>
            <a:fld id="{B0243450-9F83-4FFF-94B1-652E462CEA21}" type="slidenum">
              <a:rPr lang="en-US" smtClean="0"/>
              <a:t>4</a:t>
            </a:fld>
            <a:endParaRPr lang="en-US"/>
          </a:p>
        </p:txBody>
      </p:sp>
    </p:spTree>
    <p:extLst>
      <p:ext uri="{BB962C8B-B14F-4D97-AF65-F5344CB8AC3E}">
        <p14:creationId xmlns:p14="http://schemas.microsoft.com/office/powerpoint/2010/main" val="39198319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Denise</a:t>
            </a:r>
          </a:p>
          <a:p>
            <a:r>
              <a:rPr lang="en-US" dirty="0" smtClean="0"/>
              <a:t>We tell them why model isn’t the exact term</a:t>
            </a:r>
            <a:r>
              <a:rPr lang="en-US" baseline="0" dirty="0" smtClean="0"/>
              <a:t> but they will hear it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omic Sans MS" panose="030F0702030302020204" pitchFamily="66" charset="0"/>
              </a:rPr>
              <a:t>Chart paper - An instructional model is a comprehensive framework of research-based teaching practices that result in increased student learning.  The framework offers educators, administrators, students, and parents a common language of instruction in order to communicate about educational excellence.  </a:t>
            </a:r>
          </a:p>
          <a:p>
            <a:endParaRPr lang="en-US" dirty="0" smtClean="0"/>
          </a:p>
          <a:p>
            <a:r>
              <a:rPr lang="en-US" dirty="0" smtClean="0"/>
              <a:t>We will talk about res based </a:t>
            </a:r>
            <a:r>
              <a:rPr lang="en-US" dirty="0" err="1" smtClean="0"/>
              <a:t>instru</a:t>
            </a:r>
            <a:r>
              <a:rPr lang="en-US" dirty="0" smtClean="0"/>
              <a:t> practices and categorizing them to help make sense of the framework.</a:t>
            </a:r>
            <a:r>
              <a:rPr lang="en-US" baseline="0" dirty="0" smtClean="0"/>
              <a:t>  Purpose being communicating about instruction</a:t>
            </a:r>
            <a:endParaRPr lang="en-US" dirty="0"/>
          </a:p>
        </p:txBody>
      </p:sp>
      <p:sp>
        <p:nvSpPr>
          <p:cNvPr id="4" name="Slide Number Placeholder 3"/>
          <p:cNvSpPr>
            <a:spLocks noGrp="1"/>
          </p:cNvSpPr>
          <p:nvPr>
            <p:ph type="sldNum" sz="quarter" idx="10"/>
          </p:nvPr>
        </p:nvSpPr>
        <p:spPr/>
        <p:txBody>
          <a:bodyPr/>
          <a:lstStyle/>
          <a:p>
            <a:fld id="{B0243450-9F83-4FFF-94B1-652E462CEA21}" type="slidenum">
              <a:rPr lang="en-US" smtClean="0"/>
              <a:t>5</a:t>
            </a:fld>
            <a:endParaRPr lang="en-US"/>
          </a:p>
        </p:txBody>
      </p:sp>
    </p:spTree>
    <p:extLst>
      <p:ext uri="{BB962C8B-B14F-4D97-AF65-F5344CB8AC3E}">
        <p14:creationId xmlns:p14="http://schemas.microsoft.com/office/powerpoint/2010/main" val="4856269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Denise</a:t>
            </a:r>
          </a:p>
          <a:p>
            <a:r>
              <a:rPr lang="en-US" dirty="0" smtClean="0"/>
              <a:t>Think about how an instructional framework would benefit the stakeholders</a:t>
            </a:r>
            <a:r>
              <a:rPr lang="en-US" baseline="0" dirty="0" smtClean="0"/>
              <a:t> in this scenario.  With a partner think of one or two missed opportunities for effective instruction.  Put this missed opportunity into the language of effective instruction.  When he asked for responses and saying individual names ANYBODY…think, pair, share.</a:t>
            </a:r>
            <a:endParaRPr lang="en-US" dirty="0"/>
          </a:p>
        </p:txBody>
      </p:sp>
      <p:sp>
        <p:nvSpPr>
          <p:cNvPr id="4" name="Slide Number Placeholder 3"/>
          <p:cNvSpPr>
            <a:spLocks noGrp="1"/>
          </p:cNvSpPr>
          <p:nvPr>
            <p:ph type="sldNum" sz="quarter" idx="10"/>
          </p:nvPr>
        </p:nvSpPr>
        <p:spPr/>
        <p:txBody>
          <a:bodyPr/>
          <a:lstStyle/>
          <a:p>
            <a:fld id="{B0243450-9F83-4FFF-94B1-652E462CEA21}" type="slidenum">
              <a:rPr lang="en-US" smtClean="0"/>
              <a:t>6</a:t>
            </a:fld>
            <a:endParaRPr lang="en-US"/>
          </a:p>
        </p:txBody>
      </p:sp>
    </p:spTree>
    <p:extLst>
      <p:ext uri="{BB962C8B-B14F-4D97-AF65-F5344CB8AC3E}">
        <p14:creationId xmlns:p14="http://schemas.microsoft.com/office/powerpoint/2010/main" val="1606375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Susan</a:t>
            </a:r>
          </a:p>
          <a:p>
            <a:r>
              <a:rPr lang="en-US" dirty="0" smtClean="0"/>
              <a:t>Write down all practices that are effective </a:t>
            </a:r>
            <a:r>
              <a:rPr lang="en-US" dirty="0" err="1" smtClean="0"/>
              <a:t>indiv</a:t>
            </a:r>
            <a:r>
              <a:rPr lang="en-US" dirty="0" smtClean="0"/>
              <a:t>, discuss with partner, share insights with whole group.  Also include polishers or missed opportunities.  </a:t>
            </a:r>
            <a:endParaRPr lang="en-US" dirty="0"/>
          </a:p>
        </p:txBody>
      </p:sp>
      <p:sp>
        <p:nvSpPr>
          <p:cNvPr id="4" name="Slide Number Placeholder 3"/>
          <p:cNvSpPr>
            <a:spLocks noGrp="1"/>
          </p:cNvSpPr>
          <p:nvPr>
            <p:ph type="sldNum" sz="quarter" idx="10"/>
          </p:nvPr>
        </p:nvSpPr>
        <p:spPr/>
        <p:txBody>
          <a:bodyPr/>
          <a:lstStyle/>
          <a:p>
            <a:fld id="{B0243450-9F83-4FFF-94B1-652E462CEA21}" type="slidenum">
              <a:rPr lang="en-US" smtClean="0"/>
              <a:t>7</a:t>
            </a:fld>
            <a:endParaRPr lang="en-US"/>
          </a:p>
        </p:txBody>
      </p:sp>
    </p:spTree>
    <p:extLst>
      <p:ext uri="{BB962C8B-B14F-4D97-AF65-F5344CB8AC3E}">
        <p14:creationId xmlns:p14="http://schemas.microsoft.com/office/powerpoint/2010/main" val="88926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Susan – 25 minutes</a:t>
            </a:r>
          </a:p>
          <a:p>
            <a:r>
              <a:rPr lang="en-US" dirty="0" smtClean="0"/>
              <a:t>Brainstorm with group</a:t>
            </a:r>
            <a:r>
              <a:rPr lang="en-US" baseline="0" dirty="0" smtClean="0"/>
              <a:t> of 3 (same group as before) what instructional strategies that GPS have focused on for all </a:t>
            </a:r>
          </a:p>
          <a:p>
            <a:r>
              <a:rPr lang="en-US" baseline="0" dirty="0" smtClean="0"/>
              <a:t>teachers.  EX APL, CITW, Come up with a list…on chart paper…..come up with categories before we share with</a:t>
            </a:r>
          </a:p>
          <a:p>
            <a:endParaRPr lang="en-US" baseline="0" dirty="0" smtClean="0"/>
          </a:p>
          <a:p>
            <a:r>
              <a:rPr lang="en-US" baseline="0" dirty="0" smtClean="0"/>
              <a:t>HO Give them some samples :  Dorchester, </a:t>
            </a:r>
            <a:r>
              <a:rPr lang="en-US" baseline="0" dirty="0" err="1" smtClean="0"/>
              <a:t>Marzano</a:t>
            </a:r>
            <a:r>
              <a:rPr lang="en-US" baseline="0" dirty="0" smtClean="0"/>
              <a:t>, APL</a:t>
            </a:r>
          </a:p>
          <a:p>
            <a:endParaRPr lang="en-US" dirty="0"/>
          </a:p>
        </p:txBody>
      </p:sp>
      <p:sp>
        <p:nvSpPr>
          <p:cNvPr id="4" name="Slide Number Placeholder 3"/>
          <p:cNvSpPr>
            <a:spLocks noGrp="1"/>
          </p:cNvSpPr>
          <p:nvPr>
            <p:ph type="sldNum" sz="quarter" idx="10"/>
          </p:nvPr>
        </p:nvSpPr>
        <p:spPr/>
        <p:txBody>
          <a:bodyPr/>
          <a:lstStyle/>
          <a:p>
            <a:fld id="{B0243450-9F83-4FFF-94B1-652E462CEA21}" type="slidenum">
              <a:rPr lang="en-US" smtClean="0"/>
              <a:t>8</a:t>
            </a:fld>
            <a:endParaRPr lang="en-US"/>
          </a:p>
        </p:txBody>
      </p:sp>
    </p:spTree>
    <p:extLst>
      <p:ext uri="{BB962C8B-B14F-4D97-AF65-F5344CB8AC3E}">
        <p14:creationId xmlns:p14="http://schemas.microsoft.com/office/powerpoint/2010/main" val="12820608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Susan</a:t>
            </a:r>
          </a:p>
          <a:p>
            <a:r>
              <a:rPr lang="en-US" dirty="0" smtClean="0"/>
              <a:t>Large group – What common categories are</a:t>
            </a:r>
            <a:r>
              <a:rPr lang="en-US" baseline="0" dirty="0" smtClean="0"/>
              <a:t> in all groups?  (we would type it up)</a:t>
            </a:r>
          </a:p>
          <a:p>
            <a:r>
              <a:rPr lang="en-US" baseline="0" dirty="0" smtClean="0"/>
              <a:t>What categories are in some that would need to be included?</a:t>
            </a:r>
          </a:p>
          <a:p>
            <a:r>
              <a:rPr lang="en-US" baseline="0" dirty="0" smtClean="0"/>
              <a:t>Remember this is to be taken back to your staff for their input.</a:t>
            </a:r>
          </a:p>
          <a:p>
            <a:r>
              <a:rPr lang="en-US" baseline="0" dirty="0" smtClean="0"/>
              <a:t>Then ask the same questions with practices and put them in the right categories.</a:t>
            </a:r>
          </a:p>
          <a:p>
            <a:endParaRPr lang="en-US" dirty="0"/>
          </a:p>
        </p:txBody>
      </p:sp>
      <p:sp>
        <p:nvSpPr>
          <p:cNvPr id="4" name="Slide Number Placeholder 3"/>
          <p:cNvSpPr>
            <a:spLocks noGrp="1"/>
          </p:cNvSpPr>
          <p:nvPr>
            <p:ph type="sldNum" sz="quarter" idx="10"/>
          </p:nvPr>
        </p:nvSpPr>
        <p:spPr/>
        <p:txBody>
          <a:bodyPr/>
          <a:lstStyle/>
          <a:p>
            <a:fld id="{B0243450-9F83-4FFF-94B1-652E462CEA21}" type="slidenum">
              <a:rPr lang="en-US" smtClean="0"/>
              <a:t>9</a:t>
            </a:fld>
            <a:endParaRPr lang="en-US"/>
          </a:p>
        </p:txBody>
      </p:sp>
    </p:spTree>
    <p:extLst>
      <p:ext uri="{BB962C8B-B14F-4D97-AF65-F5344CB8AC3E}">
        <p14:creationId xmlns:p14="http://schemas.microsoft.com/office/powerpoint/2010/main" val="30633948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8A07700-366A-4D1B-B365-6015CC557895}" type="datetimeFigureOut">
              <a:rPr lang="en-US" smtClean="0"/>
              <a:t>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C522D-B3DA-4CD8-84B1-D7ADFC3C3D2A}" type="slidenum">
              <a:rPr lang="en-US" smtClean="0"/>
              <a:t>‹#›</a:t>
            </a:fld>
            <a:endParaRPr lang="en-US"/>
          </a:p>
        </p:txBody>
      </p:sp>
    </p:spTree>
    <p:extLst>
      <p:ext uri="{BB962C8B-B14F-4D97-AF65-F5344CB8AC3E}">
        <p14:creationId xmlns:p14="http://schemas.microsoft.com/office/powerpoint/2010/main" val="22655099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A07700-366A-4D1B-B365-6015CC557895}" type="datetimeFigureOut">
              <a:rPr lang="en-US" smtClean="0"/>
              <a:t>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C522D-B3DA-4CD8-84B1-D7ADFC3C3D2A}" type="slidenum">
              <a:rPr lang="en-US" smtClean="0"/>
              <a:t>‹#›</a:t>
            </a:fld>
            <a:endParaRPr lang="en-US"/>
          </a:p>
        </p:txBody>
      </p:sp>
    </p:spTree>
    <p:extLst>
      <p:ext uri="{BB962C8B-B14F-4D97-AF65-F5344CB8AC3E}">
        <p14:creationId xmlns:p14="http://schemas.microsoft.com/office/powerpoint/2010/main" val="2656205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A07700-366A-4D1B-B365-6015CC557895}" type="datetimeFigureOut">
              <a:rPr lang="en-US" smtClean="0"/>
              <a:t>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C522D-B3DA-4CD8-84B1-D7ADFC3C3D2A}" type="slidenum">
              <a:rPr lang="en-US" smtClean="0"/>
              <a:t>‹#›</a:t>
            </a:fld>
            <a:endParaRPr lang="en-US"/>
          </a:p>
        </p:txBody>
      </p:sp>
    </p:spTree>
    <p:extLst>
      <p:ext uri="{BB962C8B-B14F-4D97-AF65-F5344CB8AC3E}">
        <p14:creationId xmlns:p14="http://schemas.microsoft.com/office/powerpoint/2010/main" val="438098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A07700-366A-4D1B-B365-6015CC557895}" type="datetimeFigureOut">
              <a:rPr lang="en-US" smtClean="0"/>
              <a:t>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C522D-B3DA-4CD8-84B1-D7ADFC3C3D2A}" type="slidenum">
              <a:rPr lang="en-US" smtClean="0"/>
              <a:t>‹#›</a:t>
            </a:fld>
            <a:endParaRPr lang="en-US"/>
          </a:p>
        </p:txBody>
      </p:sp>
    </p:spTree>
    <p:extLst>
      <p:ext uri="{BB962C8B-B14F-4D97-AF65-F5344CB8AC3E}">
        <p14:creationId xmlns:p14="http://schemas.microsoft.com/office/powerpoint/2010/main" val="1589267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A07700-366A-4D1B-B365-6015CC557895}" type="datetimeFigureOut">
              <a:rPr lang="en-US" smtClean="0"/>
              <a:t>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C522D-B3DA-4CD8-84B1-D7ADFC3C3D2A}" type="slidenum">
              <a:rPr lang="en-US" smtClean="0"/>
              <a:t>‹#›</a:t>
            </a:fld>
            <a:endParaRPr lang="en-US"/>
          </a:p>
        </p:txBody>
      </p:sp>
    </p:spTree>
    <p:extLst>
      <p:ext uri="{BB962C8B-B14F-4D97-AF65-F5344CB8AC3E}">
        <p14:creationId xmlns:p14="http://schemas.microsoft.com/office/powerpoint/2010/main" val="251302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8A07700-366A-4D1B-B365-6015CC557895}" type="datetimeFigureOut">
              <a:rPr lang="en-US" smtClean="0"/>
              <a:t>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2C522D-B3DA-4CD8-84B1-D7ADFC3C3D2A}" type="slidenum">
              <a:rPr lang="en-US" smtClean="0"/>
              <a:t>‹#›</a:t>
            </a:fld>
            <a:endParaRPr lang="en-US"/>
          </a:p>
        </p:txBody>
      </p:sp>
    </p:spTree>
    <p:extLst>
      <p:ext uri="{BB962C8B-B14F-4D97-AF65-F5344CB8AC3E}">
        <p14:creationId xmlns:p14="http://schemas.microsoft.com/office/powerpoint/2010/main" val="585157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8A07700-366A-4D1B-B365-6015CC557895}" type="datetimeFigureOut">
              <a:rPr lang="en-US" smtClean="0"/>
              <a:t>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2C522D-B3DA-4CD8-84B1-D7ADFC3C3D2A}" type="slidenum">
              <a:rPr lang="en-US" smtClean="0"/>
              <a:t>‹#›</a:t>
            </a:fld>
            <a:endParaRPr lang="en-US"/>
          </a:p>
        </p:txBody>
      </p:sp>
    </p:spTree>
    <p:extLst>
      <p:ext uri="{BB962C8B-B14F-4D97-AF65-F5344CB8AC3E}">
        <p14:creationId xmlns:p14="http://schemas.microsoft.com/office/powerpoint/2010/main" val="1264172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A07700-366A-4D1B-B365-6015CC557895}" type="datetimeFigureOut">
              <a:rPr lang="en-US" smtClean="0"/>
              <a:t>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2C522D-B3DA-4CD8-84B1-D7ADFC3C3D2A}" type="slidenum">
              <a:rPr lang="en-US" smtClean="0"/>
              <a:t>‹#›</a:t>
            </a:fld>
            <a:endParaRPr lang="en-US"/>
          </a:p>
        </p:txBody>
      </p:sp>
    </p:spTree>
    <p:extLst>
      <p:ext uri="{BB962C8B-B14F-4D97-AF65-F5344CB8AC3E}">
        <p14:creationId xmlns:p14="http://schemas.microsoft.com/office/powerpoint/2010/main" val="2182720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A07700-366A-4D1B-B365-6015CC557895}" type="datetimeFigureOut">
              <a:rPr lang="en-US" smtClean="0"/>
              <a:t>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2C522D-B3DA-4CD8-84B1-D7ADFC3C3D2A}" type="slidenum">
              <a:rPr lang="en-US" smtClean="0"/>
              <a:t>‹#›</a:t>
            </a:fld>
            <a:endParaRPr lang="en-US"/>
          </a:p>
        </p:txBody>
      </p:sp>
    </p:spTree>
    <p:extLst>
      <p:ext uri="{BB962C8B-B14F-4D97-AF65-F5344CB8AC3E}">
        <p14:creationId xmlns:p14="http://schemas.microsoft.com/office/powerpoint/2010/main" val="480430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A07700-366A-4D1B-B365-6015CC557895}" type="datetimeFigureOut">
              <a:rPr lang="en-US" smtClean="0"/>
              <a:t>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2C522D-B3DA-4CD8-84B1-D7ADFC3C3D2A}" type="slidenum">
              <a:rPr lang="en-US" smtClean="0"/>
              <a:t>‹#›</a:t>
            </a:fld>
            <a:endParaRPr lang="en-US"/>
          </a:p>
        </p:txBody>
      </p:sp>
    </p:spTree>
    <p:extLst>
      <p:ext uri="{BB962C8B-B14F-4D97-AF65-F5344CB8AC3E}">
        <p14:creationId xmlns:p14="http://schemas.microsoft.com/office/powerpoint/2010/main" val="3049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A07700-366A-4D1B-B365-6015CC557895}" type="datetimeFigureOut">
              <a:rPr lang="en-US" smtClean="0"/>
              <a:t>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2C522D-B3DA-4CD8-84B1-D7ADFC3C3D2A}" type="slidenum">
              <a:rPr lang="en-US" smtClean="0"/>
              <a:t>‹#›</a:t>
            </a:fld>
            <a:endParaRPr lang="en-US"/>
          </a:p>
        </p:txBody>
      </p:sp>
    </p:spTree>
    <p:extLst>
      <p:ext uri="{BB962C8B-B14F-4D97-AF65-F5344CB8AC3E}">
        <p14:creationId xmlns:p14="http://schemas.microsoft.com/office/powerpoint/2010/main" val="1378993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A07700-366A-4D1B-B365-6015CC557895}" type="datetimeFigureOut">
              <a:rPr lang="en-US" smtClean="0"/>
              <a:t>1/8/2014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2C522D-B3DA-4CD8-84B1-D7ADFC3C3D2A}" type="slidenum">
              <a:rPr lang="en-US" smtClean="0"/>
              <a:t>‹#›</a:t>
            </a:fld>
            <a:endParaRPr lang="en-US"/>
          </a:p>
        </p:txBody>
      </p:sp>
    </p:spTree>
    <p:extLst>
      <p:ext uri="{BB962C8B-B14F-4D97-AF65-F5344CB8AC3E}">
        <p14:creationId xmlns:p14="http://schemas.microsoft.com/office/powerpoint/2010/main" val="11517466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explicitinstruction.org/"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anose="030F0702030302020204" pitchFamily="66" charset="0"/>
              </a:rPr>
              <a:t>New Year’s Resolution</a:t>
            </a:r>
            <a:endParaRPr lang="en-US" dirty="0">
              <a:latin typeface="Comic Sans MS" panose="030F0702030302020204" pitchFamily="66" charset="0"/>
            </a:endParaRPr>
          </a:p>
        </p:txBody>
      </p:sp>
      <p:sp>
        <p:nvSpPr>
          <p:cNvPr id="3" name="Content Placeholder 2"/>
          <p:cNvSpPr>
            <a:spLocks noGrp="1"/>
          </p:cNvSpPr>
          <p:nvPr>
            <p:ph idx="1"/>
          </p:nvPr>
        </p:nvSpPr>
        <p:spPr/>
        <p:txBody>
          <a:bodyPr/>
          <a:lstStyle/>
          <a:p>
            <a:pPr marL="0" indent="0">
              <a:buNone/>
            </a:pPr>
            <a:r>
              <a:rPr lang="en-US" dirty="0" smtClean="0">
                <a:latin typeface="Comic Sans MS" panose="030F0702030302020204" pitchFamily="66" charset="0"/>
              </a:rPr>
              <a:t>Think about your professional New Year’s Resolution.  Be ready to share!</a:t>
            </a:r>
          </a:p>
          <a:p>
            <a:pPr marL="0" indent="0">
              <a:buNone/>
            </a:pPr>
            <a:endParaRPr lang="en-US" dirty="0">
              <a:latin typeface="Comic Sans MS" panose="030F0702030302020204" pitchFamily="66" charset="0"/>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2759424"/>
            <a:ext cx="7010400" cy="3946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17263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Plan for Sharing with Staff</a:t>
            </a:r>
            <a:endParaRPr lang="en-US" dirty="0"/>
          </a:p>
        </p:txBody>
      </p:sp>
      <p:sp>
        <p:nvSpPr>
          <p:cNvPr id="3" name="Content Placeholder 2"/>
          <p:cNvSpPr>
            <a:spLocks noGrp="1"/>
          </p:cNvSpPr>
          <p:nvPr>
            <p:ph idx="1"/>
          </p:nvPr>
        </p:nvSpPr>
        <p:spPr/>
        <p:txBody>
          <a:bodyPr/>
          <a:lstStyle/>
          <a:p>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743" y="1575952"/>
            <a:ext cx="8195504"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219200" y="2819400"/>
            <a:ext cx="1981200" cy="769441"/>
          </a:xfrm>
          <a:prstGeom prst="rect">
            <a:avLst/>
          </a:prstGeom>
          <a:noFill/>
        </p:spPr>
        <p:txBody>
          <a:bodyPr wrap="square" rtlCol="0">
            <a:spAutoFit/>
          </a:bodyPr>
          <a:lstStyle/>
          <a:p>
            <a:r>
              <a:rPr lang="en-US" sz="4400" dirty="0" smtClean="0">
                <a:solidFill>
                  <a:schemeClr val="bg1"/>
                </a:solidFill>
              </a:rPr>
              <a:t>What?</a:t>
            </a:r>
            <a:endParaRPr lang="en-US" sz="4400" dirty="0">
              <a:solidFill>
                <a:schemeClr val="bg1"/>
              </a:solidFill>
            </a:endParaRPr>
          </a:p>
        </p:txBody>
      </p:sp>
      <p:sp>
        <p:nvSpPr>
          <p:cNvPr id="6" name="TextBox 5"/>
          <p:cNvSpPr txBox="1"/>
          <p:nvPr/>
        </p:nvSpPr>
        <p:spPr>
          <a:xfrm>
            <a:off x="4456327" y="1905000"/>
            <a:ext cx="1981200" cy="769441"/>
          </a:xfrm>
          <a:prstGeom prst="rect">
            <a:avLst/>
          </a:prstGeom>
          <a:noFill/>
        </p:spPr>
        <p:txBody>
          <a:bodyPr wrap="square" rtlCol="0">
            <a:spAutoFit/>
          </a:bodyPr>
          <a:lstStyle/>
          <a:p>
            <a:r>
              <a:rPr lang="en-US" sz="4400" dirty="0" smtClean="0">
                <a:solidFill>
                  <a:schemeClr val="bg1"/>
                </a:solidFill>
              </a:rPr>
              <a:t>Who?</a:t>
            </a:r>
            <a:endParaRPr lang="en-US" sz="4400" dirty="0">
              <a:solidFill>
                <a:schemeClr val="bg1"/>
              </a:solidFill>
            </a:endParaRPr>
          </a:p>
        </p:txBody>
      </p:sp>
      <p:sp>
        <p:nvSpPr>
          <p:cNvPr id="7" name="TextBox 6"/>
          <p:cNvSpPr txBox="1"/>
          <p:nvPr/>
        </p:nvSpPr>
        <p:spPr>
          <a:xfrm>
            <a:off x="1229497" y="4881783"/>
            <a:ext cx="1981200" cy="769441"/>
          </a:xfrm>
          <a:prstGeom prst="rect">
            <a:avLst/>
          </a:prstGeom>
          <a:noFill/>
        </p:spPr>
        <p:txBody>
          <a:bodyPr wrap="square" rtlCol="0">
            <a:spAutoFit/>
          </a:bodyPr>
          <a:lstStyle/>
          <a:p>
            <a:r>
              <a:rPr lang="en-US" sz="4400" dirty="0" smtClean="0">
                <a:solidFill>
                  <a:schemeClr val="bg1"/>
                </a:solidFill>
              </a:rPr>
              <a:t>When?</a:t>
            </a:r>
            <a:endParaRPr lang="en-US" sz="4400" dirty="0">
              <a:solidFill>
                <a:schemeClr val="bg1"/>
              </a:solidFill>
            </a:endParaRPr>
          </a:p>
        </p:txBody>
      </p:sp>
      <p:sp>
        <p:nvSpPr>
          <p:cNvPr id="8" name="TextBox 7"/>
          <p:cNvSpPr txBox="1"/>
          <p:nvPr/>
        </p:nvSpPr>
        <p:spPr>
          <a:xfrm>
            <a:off x="6223686" y="2657965"/>
            <a:ext cx="1981200" cy="769441"/>
          </a:xfrm>
          <a:prstGeom prst="rect">
            <a:avLst/>
          </a:prstGeom>
          <a:noFill/>
        </p:spPr>
        <p:txBody>
          <a:bodyPr wrap="square" rtlCol="0">
            <a:spAutoFit/>
          </a:bodyPr>
          <a:lstStyle/>
          <a:p>
            <a:r>
              <a:rPr lang="en-US" sz="4400" dirty="0" smtClean="0">
                <a:solidFill>
                  <a:schemeClr val="bg1"/>
                </a:solidFill>
              </a:rPr>
              <a:t>Where?</a:t>
            </a:r>
            <a:endParaRPr lang="en-US" sz="4400" dirty="0">
              <a:solidFill>
                <a:schemeClr val="bg1"/>
              </a:solidFill>
            </a:endParaRPr>
          </a:p>
        </p:txBody>
      </p:sp>
      <p:sp>
        <p:nvSpPr>
          <p:cNvPr id="9" name="TextBox 8"/>
          <p:cNvSpPr txBox="1"/>
          <p:nvPr/>
        </p:nvSpPr>
        <p:spPr>
          <a:xfrm>
            <a:off x="5943600" y="4881783"/>
            <a:ext cx="1981200" cy="769441"/>
          </a:xfrm>
          <a:prstGeom prst="rect">
            <a:avLst/>
          </a:prstGeom>
          <a:noFill/>
        </p:spPr>
        <p:txBody>
          <a:bodyPr wrap="square" rtlCol="0">
            <a:spAutoFit/>
          </a:bodyPr>
          <a:lstStyle/>
          <a:p>
            <a:r>
              <a:rPr lang="en-US" sz="4400" dirty="0" smtClean="0">
                <a:solidFill>
                  <a:schemeClr val="bg1"/>
                </a:solidFill>
              </a:rPr>
              <a:t>How?</a:t>
            </a:r>
            <a:endParaRPr lang="en-US" sz="4400" dirty="0">
              <a:solidFill>
                <a:schemeClr val="bg1"/>
              </a:solidFill>
            </a:endParaRPr>
          </a:p>
        </p:txBody>
      </p:sp>
    </p:spTree>
    <p:extLst>
      <p:ext uri="{BB962C8B-B14F-4D97-AF65-F5344CB8AC3E}">
        <p14:creationId xmlns:p14="http://schemas.microsoft.com/office/powerpoint/2010/main" val="30462159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latin typeface="Comic Sans MS" panose="030F0702030302020204" pitchFamily="66" charset="0"/>
              </a:rPr>
              <a:t>Thank You!</a:t>
            </a:r>
            <a:endParaRPr lang="en-US" b="1" dirty="0">
              <a:solidFill>
                <a:srgbClr val="FF0000"/>
              </a:solidFill>
              <a:latin typeface="Comic Sans MS" panose="030F0702030302020204" pitchFamily="66" charset="0"/>
            </a:endParaRPr>
          </a:p>
        </p:txBody>
      </p:sp>
      <p:sp>
        <p:nvSpPr>
          <p:cNvPr id="3" name="Content Placeholder 2"/>
          <p:cNvSpPr>
            <a:spLocks noGrp="1"/>
          </p:cNvSpPr>
          <p:nvPr>
            <p:ph idx="1"/>
          </p:nvPr>
        </p:nvSpPr>
        <p:spPr/>
        <p:txBody>
          <a:bodyPr>
            <a:noAutofit/>
          </a:bodyPr>
          <a:lstStyle/>
          <a:p>
            <a:pPr marL="0" indent="0" algn="ctr">
              <a:buNone/>
            </a:pPr>
            <a:r>
              <a:rPr lang="en-US" sz="6000" dirty="0" smtClean="0">
                <a:latin typeface="Comic Sans MS" panose="030F0702030302020204" pitchFamily="66" charset="0"/>
              </a:rPr>
              <a:t>Every student receives excellent instruction every day in every class!</a:t>
            </a:r>
          </a:p>
          <a:p>
            <a:pPr marL="0" indent="0" algn="ctr">
              <a:buNone/>
            </a:pPr>
            <a:r>
              <a:rPr lang="en-US" sz="3600" dirty="0" smtClean="0">
                <a:latin typeface="Comic Sans MS" panose="030F0702030302020204" pitchFamily="66" charset="0"/>
              </a:rPr>
              <a:t>Jim Knight</a:t>
            </a:r>
          </a:p>
        </p:txBody>
      </p:sp>
    </p:spTree>
    <p:extLst>
      <p:ext uri="{BB962C8B-B14F-4D97-AF65-F5344CB8AC3E}">
        <p14:creationId xmlns:p14="http://schemas.microsoft.com/office/powerpoint/2010/main" val="15731527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Gothenburg Public Schools</a:t>
            </a:r>
            <a:endParaRPr lang="en-US" dirty="0"/>
          </a:p>
        </p:txBody>
      </p:sp>
      <p:sp>
        <p:nvSpPr>
          <p:cNvPr id="3" name="Subtitle 2"/>
          <p:cNvSpPr>
            <a:spLocks noGrp="1"/>
          </p:cNvSpPr>
          <p:nvPr>
            <p:ph type="subTitle" idx="1"/>
          </p:nvPr>
        </p:nvSpPr>
        <p:spPr/>
        <p:txBody>
          <a:bodyPr/>
          <a:lstStyle/>
          <a:p>
            <a:r>
              <a:rPr lang="en-US" dirty="0" smtClean="0"/>
              <a:t>A Framework for </a:t>
            </a:r>
          </a:p>
          <a:p>
            <a:r>
              <a:rPr lang="en-US" dirty="0" smtClean="0"/>
              <a:t>Instructional Practice</a:t>
            </a:r>
          </a:p>
          <a:p>
            <a:r>
              <a:rPr lang="en-US" dirty="0" smtClean="0"/>
              <a:t>ESU 10 </a:t>
            </a:r>
            <a:endParaRPr lang="en-US" dirty="0"/>
          </a:p>
        </p:txBody>
      </p:sp>
      <p:pic>
        <p:nvPicPr>
          <p:cNvPr id="6146" name="Picture 2" descr="http://images.maxpreps.com.edgesuite.net/Mascot/AAAAAAAAAAAAAAAAAAAAAA/IhZHeVRmL0KBr2gw7caqxA/2,400/gothenburg_swede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182563"/>
            <a:ext cx="2514600" cy="2332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44943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362200"/>
            <a:ext cx="8686800" cy="2438400"/>
          </a:xfrm>
        </p:spPr>
        <p:txBody>
          <a:bodyPr>
            <a:noAutofit/>
          </a:bodyPr>
          <a:lstStyle/>
          <a:p>
            <a:pPr marL="0" indent="0" algn="ctr">
              <a:buNone/>
            </a:pPr>
            <a:r>
              <a:rPr lang="en-US" sz="4800" b="1" dirty="0" smtClean="0">
                <a:solidFill>
                  <a:srgbClr val="FF0000"/>
                </a:solidFill>
                <a:latin typeface="Comic Sans MS" panose="030F0702030302020204" pitchFamily="66" charset="0"/>
              </a:rPr>
              <a:t>To create an instructional framework/model for Gothenburg Public Schools</a:t>
            </a:r>
            <a:endParaRPr lang="en-US" sz="4800" b="1"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35066832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solidFill>
                  <a:schemeClr val="tx2">
                    <a:lumMod val="75000"/>
                  </a:schemeClr>
                </a:solidFill>
                <a:latin typeface="Comic Sans MS" panose="030F0702030302020204" pitchFamily="66" charset="0"/>
              </a:rPr>
              <a:t>WHY?</a:t>
            </a:r>
            <a:endParaRPr lang="en-US" sz="5400" b="1" dirty="0">
              <a:solidFill>
                <a:schemeClr val="tx2">
                  <a:lumMod val="75000"/>
                </a:schemeClr>
              </a:solidFill>
              <a:latin typeface="Comic Sans MS" panose="030F0702030302020204" pitchFamily="66" charset="0"/>
            </a:endParaRPr>
          </a:p>
        </p:txBody>
      </p:sp>
      <p:sp>
        <p:nvSpPr>
          <p:cNvPr id="3" name="Content Placeholder 2"/>
          <p:cNvSpPr>
            <a:spLocks noGrp="1"/>
          </p:cNvSpPr>
          <p:nvPr>
            <p:ph idx="1"/>
          </p:nvPr>
        </p:nvSpPr>
        <p:spPr/>
        <p:txBody>
          <a:bodyPr/>
          <a:lstStyle/>
          <a:p>
            <a:pPr marL="0" indent="0">
              <a:buNone/>
            </a:pP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371600"/>
            <a:ext cx="8305800" cy="53704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031748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marL="0" indent="0">
              <a:buNone/>
            </a:pPr>
            <a:endParaRPr lang="en-US"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0" y="438150"/>
            <a:ext cx="8572500" cy="5981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19560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Seinfeld </a:t>
            </a:r>
            <a:r>
              <a:rPr lang="en-US" smtClean="0"/>
              <a:t>Saturday Night Video Clip</a:t>
            </a:r>
            <a:endParaRPr lang="en-US"/>
          </a:p>
        </p:txBody>
      </p:sp>
    </p:spTree>
    <p:extLst>
      <p:ext uri="{BB962C8B-B14F-4D97-AF65-F5344CB8AC3E}">
        <p14:creationId xmlns:p14="http://schemas.microsoft.com/office/powerpoint/2010/main" val="39478298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dirty="0" smtClean="0">
                <a:hlinkClick r:id="rId3"/>
              </a:rPr>
              <a:t>http://explicitinstruction.org/</a:t>
            </a:r>
            <a:endParaRPr lang="en-US" dirty="0" smtClean="0"/>
          </a:p>
          <a:p>
            <a:pPr marL="0" indent="0" algn="ctr">
              <a:buNone/>
            </a:pPr>
            <a:endParaRPr lang="en-US" dirty="0"/>
          </a:p>
        </p:txBody>
      </p:sp>
      <p:pic>
        <p:nvPicPr>
          <p:cNvPr id="8194" name="Picture 2" descr="http://explicitinstruction.org/wp-content/themes/booktemplate/images/headers/page_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178" y="2667000"/>
            <a:ext cx="8596222" cy="38610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10975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Practices</a:t>
            </a:r>
            <a:endParaRPr lang="en-US" dirty="0"/>
          </a:p>
        </p:txBody>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6400" y="1295400"/>
            <a:ext cx="5715000" cy="55078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720419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atin typeface="Comic Sans MS" panose="030F0702030302020204" pitchFamily="66" charset="0"/>
              </a:rPr>
              <a:t>Categories and Practices</a:t>
            </a:r>
            <a:endParaRPr lang="en-US" b="1" dirty="0">
              <a:latin typeface="Comic Sans MS" panose="030F0702030302020204" pitchFamily="66" charset="0"/>
            </a:endParaRPr>
          </a:p>
        </p:txBody>
      </p:sp>
      <p:sp>
        <p:nvSpPr>
          <p:cNvPr id="3" name="Content Placeholder 2"/>
          <p:cNvSpPr>
            <a:spLocks noGrp="1"/>
          </p:cNvSpPr>
          <p:nvPr>
            <p:ph idx="1"/>
          </p:nvPr>
        </p:nvSpPr>
        <p:spPr/>
        <p:txBody>
          <a:bodyPr/>
          <a:lstStyle/>
          <a:p>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571624"/>
            <a:ext cx="8382000" cy="50350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771790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480</TotalTime>
  <Words>413</Words>
  <Application>Microsoft Office PowerPoint</Application>
  <PresentationFormat>On-screen Show (4:3)</PresentationFormat>
  <Paragraphs>63</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New Year’s Resolution</vt:lpstr>
      <vt:lpstr>Gothenburg Public Schools</vt:lpstr>
      <vt:lpstr>PowerPoint Presentation</vt:lpstr>
      <vt:lpstr>WHY?</vt:lpstr>
      <vt:lpstr>PowerPoint Presentation</vt:lpstr>
      <vt:lpstr>PowerPoint Presentation</vt:lpstr>
      <vt:lpstr>PowerPoint Presentation</vt:lpstr>
      <vt:lpstr>Instructional Practices</vt:lpstr>
      <vt:lpstr>Categories and Practices</vt:lpstr>
      <vt:lpstr>Action Plan for Sharing with Staff</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Gothenburg Public Schools</dc:title>
  <dc:creator>Susan Evans</dc:creator>
  <cp:lastModifiedBy>Denise O'Brien</cp:lastModifiedBy>
  <cp:revision>19</cp:revision>
  <dcterms:created xsi:type="dcterms:W3CDTF">2014-01-06T15:09:01Z</dcterms:created>
  <dcterms:modified xsi:type="dcterms:W3CDTF">2014-01-08T21:33:40Z</dcterms:modified>
</cp:coreProperties>
</file>